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3" r:id="rId4"/>
    <p:sldId id="268" r:id="rId5"/>
    <p:sldId id="267" r:id="rId6"/>
    <p:sldId id="274" r:id="rId7"/>
    <p:sldId id="270" r:id="rId8"/>
    <p:sldId id="275" r:id="rId9"/>
    <p:sldId id="276" r:id="rId10"/>
    <p:sldId id="278" r:id="rId11"/>
    <p:sldId id="277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4F359-505B-487C-8389-19F071916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A445BE-2780-4F11-A6CC-45E25A611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A28957-41AF-4DF0-90D9-5FBCE6A0C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009DB8-166D-485C-A33B-D4441FA7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099CD6-D6B3-49F9-AD18-DAB6997B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47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EE89E-B98C-44F2-A6F4-F25D8881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EBF053-24B6-433A-ACA4-D63D6D621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3FE874-C893-4624-9A69-5083CAE6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34C18E-5305-4ED7-89DC-626706FC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B43769-1E4D-4B54-8F70-FB80BE67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06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9AB2117-F2B5-43F5-8E83-69C40DBFC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D224AB-C8BF-40AD-ADE8-0C854B8A6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29B311-B9B7-400C-86A7-6D796D186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AB7A1A-1747-4D4C-A98C-3FFA2C70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8A8B5D-CF15-445A-815F-1E856205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434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0BA1F-1A4A-4CCF-BFFD-E9B55CED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6CFAEA-9F3D-445D-B8D7-58963E37C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90A77-C511-4A17-98C4-A9597890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4CA9E9-9B13-49AD-8D08-876ECED61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49E4AE-E511-488B-A126-276DEA6F0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81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78FE3-01B7-402D-8778-82ED5149A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71F2A8-3E35-49B4-A121-E5E0DBF53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03DDF8-0905-4CD3-A410-3A176C06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D962D2-2CA0-4FDB-A743-BAC5FEFD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5B3CA5-4575-4680-9E11-2D52A50D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8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EF517-E02D-454A-AD5A-9A121C04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9A6DEB-37F3-44DC-879D-A2F38E184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CCAA08-38DC-4D6E-952F-41C23C1F3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47BAC9-9C05-49C7-8AEC-C1788115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54DB6B4-A835-4B2E-B01C-144612AD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8E85A5-3DB8-4E4B-A68B-82E513E0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476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4157FA-C4DF-477E-BE52-62F7D0F7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4B1CCF-A011-4090-91D4-EA5C7D1D6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B81E13-4E75-4617-8FC1-065EA48F4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2C8A59-9E45-47CF-823E-CF9BCAD7D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BC008AF-AD26-438A-9B12-F5B03C0BD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2D6427C-6C11-4CC8-898A-91FFE1CD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DC1A81-E95E-40FA-94FE-ECEC0AAD0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B25946-58B2-4D65-99ED-91C78938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16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D8707-7B8F-4452-9620-E2D7D9C3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46F0482-18DA-4A58-8EE8-78CAFEBE9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F2C836-C039-48B8-A31D-0CBD3210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85AED8-D43B-482B-8248-2A7CB0E7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29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14C427E-9C74-476B-8BB7-9719AB7D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156624-5806-47E1-9801-9D51A58E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55248E-56B7-41A6-8D5E-A932391C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9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B0458-273B-4892-ABA8-1F2CAABD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F74FD9-BD4D-44E8-9E19-B370A2D32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98161F-0F2C-457C-8556-6322456AE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787BF4-3366-444E-914E-5AE8CC14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E8AED1-7575-4604-A482-17ED92C18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65BA0D-0BEC-4AF4-9CF2-BAB1C3A8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1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1641F-E993-4841-ADC7-D7F104D7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EF37667-177D-426B-A33A-0158AF54A6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5A5E10-7395-4A07-AD00-EE0CF0890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AAECF0-BD57-428E-923D-925FF807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6D545A-F4AF-472B-A929-9A1BBC03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9B63DB-10CB-4966-8DA2-5827D79E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14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A3340D-572A-4778-B23F-ECB8E5C8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1F0258-7204-429C-B854-11DD204FB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81AB45-D14E-42F4-9D8A-5CABF873A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E64F9-543F-4F77-A00D-2D34EE91A2B6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7AFF46-6E0A-4D90-8086-B30905EB9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7AB06D-1EC4-4A82-890C-F03506337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2FDAE-EE8C-4B82-A24E-44D3AC33FE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12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3CD0AE5-7BB1-44F1-BA68-FCE45AF1EB8D}"/>
              </a:ext>
            </a:extLst>
          </p:cNvPr>
          <p:cNvSpPr/>
          <p:nvPr/>
        </p:nvSpPr>
        <p:spPr>
          <a:xfrm>
            <a:off x="9556750" y="0"/>
            <a:ext cx="2635250" cy="6858000"/>
          </a:xfrm>
          <a:prstGeom prst="rect">
            <a:avLst/>
          </a:prstGeom>
          <a:gradFill>
            <a:gsLst>
              <a:gs pos="0">
                <a:srgbClr val="128C91"/>
              </a:gs>
              <a:gs pos="100000">
                <a:srgbClr val="51A65D"/>
              </a:gs>
            </a:gsLst>
            <a:lin ang="4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8" name="Рисунок 1">
            <a:extLst>
              <a:ext uri="{FF2B5EF4-FFF2-40B4-BE49-F238E27FC236}">
                <a16:creationId xmlns:a16="http://schemas.microsoft.com/office/drawing/2014/main" id="{8B824356-12DA-4F1D-B866-0982F8AAE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20713"/>
            <a:ext cx="57150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10E0570-1AD7-4AB3-8B11-896F882A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236795"/>
            <a:ext cx="8711197" cy="1470025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128C91"/>
                </a:solidFill>
                <a:latin typeface="Century Gothic" panose="020B0502020202020204" pitchFamily="34" charset="0"/>
              </a:rPr>
              <a:t>С</a:t>
            </a:r>
            <a:r>
              <a:rPr lang="ru-RU" sz="4000" b="1" dirty="0">
                <a:latin typeface="Century Gothic" panose="020B0502020202020204" pitchFamily="34" charset="0"/>
              </a:rPr>
              <a:t>бор и анализ данных о результатах матчей в компьютерной игре </a:t>
            </a:r>
            <a:r>
              <a:rPr lang="ru-RU" sz="4000" b="1" dirty="0" err="1">
                <a:latin typeface="Century Gothic" panose="020B0502020202020204" pitchFamily="34" charset="0"/>
              </a:rPr>
              <a:t>Dota</a:t>
            </a:r>
            <a:r>
              <a:rPr lang="ru-RU" sz="4000" b="1" dirty="0">
                <a:latin typeface="Century Gothic" panose="020B0502020202020204" pitchFamily="34" charset="0"/>
              </a:rPr>
              <a:t> 2</a:t>
            </a:r>
            <a:endParaRPr lang="ru-RU" altLang="ru-RU" sz="4000" b="1" dirty="0">
              <a:latin typeface="Century Gothic" panose="020B0502020202020204" pitchFamily="34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423C7D99-D736-4F5B-85EC-4A0320673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5800" y="3933056"/>
            <a:ext cx="5544615" cy="2667249"/>
          </a:xfrm>
        </p:spPr>
        <p:txBody>
          <a:bodyPr>
            <a:normAutofit lnSpcReduction="10000"/>
          </a:bodyPr>
          <a:lstStyle/>
          <a:p>
            <a:pPr algn="l">
              <a:defRPr/>
            </a:pPr>
            <a:r>
              <a:rPr lang="ru-RU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БАКАЛАВРИАТ </a:t>
            </a:r>
          </a:p>
          <a:p>
            <a:pPr algn="l">
              <a:defRPr/>
            </a:pPr>
            <a:r>
              <a:rPr lang="ru-RU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Факультет информатики и прикладной математики </a:t>
            </a:r>
          </a:p>
          <a:p>
            <a:pPr algn="l">
              <a:defRPr/>
            </a:pPr>
            <a:r>
              <a:rPr lang="ru-RU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Кафедра прикладной математики и экономико-математических методов</a:t>
            </a:r>
          </a:p>
          <a:p>
            <a:pPr algn="l">
              <a:defRPr/>
            </a:pPr>
            <a:r>
              <a:rPr lang="ru-RU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Направление подготовки: 01.03.02</a:t>
            </a:r>
          </a:p>
          <a:p>
            <a:pPr algn="l">
              <a:defRPr/>
            </a:pPr>
            <a:r>
              <a:rPr lang="ru-RU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Группа: ПМ – 1801</a:t>
            </a:r>
          </a:p>
          <a:p>
            <a:pPr algn="l">
              <a:defRPr/>
            </a:pPr>
            <a:r>
              <a:rPr lang="ru-RU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Студенты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Соболев Даниил Дмитриевич</a:t>
            </a:r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,</a:t>
            </a:r>
          </a:p>
          <a:p>
            <a:pPr algn="l">
              <a:defRPr/>
            </a:pPr>
            <a:r>
              <a:rPr lang="ru-RU" sz="1600" dirty="0">
                <a:solidFill>
                  <a:schemeClr val="tx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Теряев Артем Дмитриевич</a:t>
            </a:r>
          </a:p>
        </p:txBody>
      </p:sp>
      <p:pic>
        <p:nvPicPr>
          <p:cNvPr id="3" name="Рисунок 8">
            <a:extLst>
              <a:ext uri="{FF2B5EF4-FFF2-40B4-BE49-F238E27FC236}">
                <a16:creationId xmlns:a16="http://schemas.microsoft.com/office/drawing/2014/main" id="{616ED91F-7420-4CE4-A114-EB64B724F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313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062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6">
            <a:extLst>
              <a:ext uri="{FF2B5EF4-FFF2-40B4-BE49-F238E27FC236}">
                <a16:creationId xmlns:a16="http://schemas.microsoft.com/office/drawing/2014/main" id="{CDD66140-5CCF-4E2D-82E0-F490A909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554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52EE1-2784-451B-A531-1B5F3CD9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Объект 3">
            <a:extLst>
              <a:ext uri="{FF2B5EF4-FFF2-40B4-BE49-F238E27FC236}">
                <a16:creationId xmlns:a16="http://schemas.microsoft.com/office/drawing/2014/main" id="{9F384C85-FBBD-4156-AC1E-A750A7664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7D7720A-0130-4367-B683-2FB293DA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07623"/>
            <a:ext cx="10972800" cy="1143000"/>
          </a:xfrm>
        </p:spPr>
        <p:txBody>
          <a:bodyPr/>
          <a:lstStyle/>
          <a:p>
            <a:pPr algn="ctr"/>
            <a:r>
              <a:rPr lang="ru-RU" altLang="ru-RU" sz="3600" b="1" dirty="0">
                <a:solidFill>
                  <a:srgbClr val="128C91"/>
                </a:solidFill>
                <a:latin typeface="Century Gothic" panose="020B0502020202020204" pitchFamily="34" charset="0"/>
              </a:rPr>
              <a:t>А</a:t>
            </a:r>
            <a:r>
              <a:rPr lang="ru-RU" altLang="ru-RU" sz="3600" b="1" dirty="0">
                <a:latin typeface="Century Gothic" panose="020B0502020202020204" pitchFamily="34" charset="0"/>
              </a:rPr>
              <a:t>нализ данных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4BB66CA-A3E7-4286-83D7-3250217B406E}"/>
              </a:ext>
            </a:extLst>
          </p:cNvPr>
          <p:cNvSpPr txBox="1"/>
          <p:nvPr/>
        </p:nvSpPr>
        <p:spPr>
          <a:xfrm>
            <a:off x="11646131" y="6346795"/>
            <a:ext cx="545869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ru-RU"/>
            </a:defPPr>
            <a:lvl1pPr marL="342900" indent="-342900" algn="just">
              <a:spcBef>
                <a:spcPts val="51"/>
              </a:spcBef>
              <a:spcAft>
                <a:spcPts val="51"/>
              </a:spcAft>
              <a:buAutoNum type="arabicPeriod"/>
              <a:defRPr sz="2800"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10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0F61B5-4457-4FF4-94F5-E83531115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069" y="2150623"/>
            <a:ext cx="6769005" cy="168452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88A18B-E57B-4A87-AED5-ED28017ED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360" y="4013181"/>
            <a:ext cx="6856422" cy="156493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154812-E41E-4991-83F3-5C98294F5E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0607" y="2529220"/>
            <a:ext cx="438150" cy="752475"/>
          </a:xfrm>
          <a:prstGeom prst="rect">
            <a:avLst/>
          </a:prstGeom>
        </p:spPr>
      </p:pic>
      <p:sp>
        <p:nvSpPr>
          <p:cNvPr id="11" name="Объект 1">
            <a:extLst>
              <a:ext uri="{FF2B5EF4-FFF2-40B4-BE49-F238E27FC236}">
                <a16:creationId xmlns:a16="http://schemas.microsoft.com/office/drawing/2014/main" id="{47FECA74-31D2-48E1-AF3F-4306DE4EBF4E}"/>
              </a:ext>
            </a:extLst>
          </p:cNvPr>
          <p:cNvSpPr txBox="1">
            <a:spLocks/>
          </p:cNvSpPr>
          <p:nvPr/>
        </p:nvSpPr>
        <p:spPr>
          <a:xfrm>
            <a:off x="9668861" y="3289417"/>
            <a:ext cx="626392" cy="270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0.52%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2A2A3C-F6E4-46A3-B271-6C3C3FE55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0500" y="2529220"/>
            <a:ext cx="449650" cy="752475"/>
          </a:xfrm>
          <a:prstGeom prst="rect">
            <a:avLst/>
          </a:prstGeom>
        </p:spPr>
      </p:pic>
      <p:sp>
        <p:nvSpPr>
          <p:cNvPr id="14" name="Объект 1">
            <a:extLst>
              <a:ext uri="{FF2B5EF4-FFF2-40B4-BE49-F238E27FC236}">
                <a16:creationId xmlns:a16="http://schemas.microsoft.com/office/drawing/2014/main" id="{1A1D61BB-1B8A-4361-A065-461684754325}"/>
              </a:ext>
            </a:extLst>
          </p:cNvPr>
          <p:cNvSpPr txBox="1">
            <a:spLocks/>
          </p:cNvSpPr>
          <p:nvPr/>
        </p:nvSpPr>
        <p:spPr>
          <a:xfrm>
            <a:off x="10385292" y="3289417"/>
            <a:ext cx="626392" cy="270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0.53%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0B4E5AE-613B-4478-B163-E6109123EE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3420" y="2525064"/>
            <a:ext cx="466725" cy="752475"/>
          </a:xfrm>
          <a:prstGeom prst="rect">
            <a:avLst/>
          </a:prstGeom>
        </p:spPr>
      </p:pic>
      <p:sp>
        <p:nvSpPr>
          <p:cNvPr id="17" name="Объект 1">
            <a:extLst>
              <a:ext uri="{FF2B5EF4-FFF2-40B4-BE49-F238E27FC236}">
                <a16:creationId xmlns:a16="http://schemas.microsoft.com/office/drawing/2014/main" id="{108D6C5A-09DD-4CD1-B04A-A2AB2B97125B}"/>
              </a:ext>
            </a:extLst>
          </p:cNvPr>
          <p:cNvSpPr txBox="1">
            <a:spLocks/>
          </p:cNvSpPr>
          <p:nvPr/>
        </p:nvSpPr>
        <p:spPr>
          <a:xfrm>
            <a:off x="10989167" y="3285261"/>
            <a:ext cx="626392" cy="270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0.56%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D5E9225-BBAA-4206-8E1D-29C8C033B6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415" y="3535929"/>
            <a:ext cx="447675" cy="771525"/>
          </a:xfrm>
          <a:prstGeom prst="rect">
            <a:avLst/>
          </a:prstGeom>
        </p:spPr>
      </p:pic>
      <p:sp>
        <p:nvSpPr>
          <p:cNvPr id="20" name="Объект 1">
            <a:extLst>
              <a:ext uri="{FF2B5EF4-FFF2-40B4-BE49-F238E27FC236}">
                <a16:creationId xmlns:a16="http://schemas.microsoft.com/office/drawing/2014/main" id="{3A9E1D1F-7D43-4BC4-92F8-19D113081C8B}"/>
              </a:ext>
            </a:extLst>
          </p:cNvPr>
          <p:cNvSpPr txBox="1">
            <a:spLocks/>
          </p:cNvSpPr>
          <p:nvPr/>
        </p:nvSpPr>
        <p:spPr>
          <a:xfrm>
            <a:off x="9998933" y="4306273"/>
            <a:ext cx="626392" cy="270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0.54%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0CCD4C5-EEAE-4244-814F-777F85707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64342" y="3534266"/>
            <a:ext cx="466725" cy="781050"/>
          </a:xfrm>
          <a:prstGeom prst="rect">
            <a:avLst/>
          </a:prstGeom>
        </p:spPr>
      </p:pic>
      <p:sp>
        <p:nvSpPr>
          <p:cNvPr id="23" name="Объект 1">
            <a:extLst>
              <a:ext uri="{FF2B5EF4-FFF2-40B4-BE49-F238E27FC236}">
                <a16:creationId xmlns:a16="http://schemas.microsoft.com/office/drawing/2014/main" id="{B81189C3-130F-4A8A-BF00-5A3EFAE04EB9}"/>
              </a:ext>
            </a:extLst>
          </p:cNvPr>
          <p:cNvSpPr txBox="1">
            <a:spLocks/>
          </p:cNvSpPr>
          <p:nvPr/>
        </p:nvSpPr>
        <p:spPr>
          <a:xfrm>
            <a:off x="10714683" y="4306273"/>
            <a:ext cx="626392" cy="270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0.52%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24" name="Объект 1">
            <a:extLst>
              <a:ext uri="{FF2B5EF4-FFF2-40B4-BE49-F238E27FC236}">
                <a16:creationId xmlns:a16="http://schemas.microsoft.com/office/drawing/2014/main" id="{916F7CCA-8C4C-4748-BDA8-9F7699057627}"/>
              </a:ext>
            </a:extLst>
          </p:cNvPr>
          <p:cNvSpPr txBox="1">
            <a:spLocks/>
          </p:cNvSpPr>
          <p:nvPr/>
        </p:nvSpPr>
        <p:spPr>
          <a:xfrm>
            <a:off x="9489157" y="2131390"/>
            <a:ext cx="2721985" cy="5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Силы света (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Execration)</a:t>
            </a:r>
            <a:endParaRPr lang="ru-RU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26" name="Объект 1">
            <a:extLst>
              <a:ext uri="{FF2B5EF4-FFF2-40B4-BE49-F238E27FC236}">
                <a16:creationId xmlns:a16="http://schemas.microsoft.com/office/drawing/2014/main" id="{9AB70606-AE11-4858-9B9F-686A37E3487B}"/>
              </a:ext>
            </a:extLst>
          </p:cNvPr>
          <p:cNvSpPr txBox="1">
            <a:spLocks/>
          </p:cNvSpPr>
          <p:nvPr/>
        </p:nvSpPr>
        <p:spPr>
          <a:xfrm>
            <a:off x="466490" y="3285261"/>
            <a:ext cx="626392" cy="270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0.49%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28" name="Объект 1">
            <a:extLst>
              <a:ext uri="{FF2B5EF4-FFF2-40B4-BE49-F238E27FC236}">
                <a16:creationId xmlns:a16="http://schemas.microsoft.com/office/drawing/2014/main" id="{C9EBE178-6650-4A0B-88C5-49ACB8E2FAA1}"/>
              </a:ext>
            </a:extLst>
          </p:cNvPr>
          <p:cNvSpPr txBox="1">
            <a:spLocks/>
          </p:cNvSpPr>
          <p:nvPr/>
        </p:nvSpPr>
        <p:spPr>
          <a:xfrm>
            <a:off x="1109447" y="3285261"/>
            <a:ext cx="626392" cy="270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0.50%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0" name="Объект 1">
            <a:extLst>
              <a:ext uri="{FF2B5EF4-FFF2-40B4-BE49-F238E27FC236}">
                <a16:creationId xmlns:a16="http://schemas.microsoft.com/office/drawing/2014/main" id="{00CF3F2F-9FC0-43F5-9CC6-933403DAA44D}"/>
              </a:ext>
            </a:extLst>
          </p:cNvPr>
          <p:cNvSpPr txBox="1">
            <a:spLocks/>
          </p:cNvSpPr>
          <p:nvPr/>
        </p:nvSpPr>
        <p:spPr>
          <a:xfrm>
            <a:off x="1713322" y="3281105"/>
            <a:ext cx="626392" cy="270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0.46%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2" name="Объект 1">
            <a:extLst>
              <a:ext uri="{FF2B5EF4-FFF2-40B4-BE49-F238E27FC236}">
                <a16:creationId xmlns:a16="http://schemas.microsoft.com/office/drawing/2014/main" id="{AB30EA10-7075-4739-9E69-FC4AAEA860D4}"/>
              </a:ext>
            </a:extLst>
          </p:cNvPr>
          <p:cNvSpPr txBox="1">
            <a:spLocks/>
          </p:cNvSpPr>
          <p:nvPr/>
        </p:nvSpPr>
        <p:spPr>
          <a:xfrm>
            <a:off x="723088" y="4302117"/>
            <a:ext cx="626392" cy="270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0.49%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34" name="Объект 1">
            <a:extLst>
              <a:ext uri="{FF2B5EF4-FFF2-40B4-BE49-F238E27FC236}">
                <a16:creationId xmlns:a16="http://schemas.microsoft.com/office/drawing/2014/main" id="{F94AEC9E-33D2-4538-99F1-7FCC0F1820D8}"/>
              </a:ext>
            </a:extLst>
          </p:cNvPr>
          <p:cNvSpPr txBox="1">
            <a:spLocks/>
          </p:cNvSpPr>
          <p:nvPr/>
        </p:nvSpPr>
        <p:spPr>
          <a:xfrm>
            <a:off x="1438838" y="4302117"/>
            <a:ext cx="626392" cy="27075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0.51%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45" name="Объект 1">
            <a:extLst>
              <a:ext uri="{FF2B5EF4-FFF2-40B4-BE49-F238E27FC236}">
                <a16:creationId xmlns:a16="http://schemas.microsoft.com/office/drawing/2014/main" id="{4474B178-D7FA-41D7-AE0D-71AB308AB0FE}"/>
              </a:ext>
            </a:extLst>
          </p:cNvPr>
          <p:cNvSpPr txBox="1">
            <a:spLocks/>
          </p:cNvSpPr>
          <p:nvPr/>
        </p:nvSpPr>
        <p:spPr>
          <a:xfrm>
            <a:off x="227758" y="2131390"/>
            <a:ext cx="2721985" cy="5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Силы тьмы (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AS Monaco)</a:t>
            </a:r>
            <a:endParaRPr lang="ru-RU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A006367-0BBC-444A-AA25-3F5FDDAD7E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9738" y="2537309"/>
            <a:ext cx="443215" cy="744163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ED35C2F-A9EE-4E0B-AB61-D6E9A5680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4487" y="2524457"/>
            <a:ext cx="457200" cy="76200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6367B82-3E99-44F9-A2D0-A0652AE870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9664" y="2537260"/>
            <a:ext cx="457200" cy="74800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C187F1AF-8FC2-4A88-8904-25AD74C5DE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723" y="3534266"/>
            <a:ext cx="476250" cy="7620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F6FEB8E5-D635-4779-B123-3AF13B156E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4762" y="3534266"/>
            <a:ext cx="4476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6">
            <a:extLst>
              <a:ext uri="{FF2B5EF4-FFF2-40B4-BE49-F238E27FC236}">
                <a16:creationId xmlns:a16="http://schemas.microsoft.com/office/drawing/2014/main" id="{CDD66140-5CCF-4E2D-82E0-F490A909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554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52EE1-2784-451B-A531-1B5F3CD9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Объект 3">
            <a:extLst>
              <a:ext uri="{FF2B5EF4-FFF2-40B4-BE49-F238E27FC236}">
                <a16:creationId xmlns:a16="http://schemas.microsoft.com/office/drawing/2014/main" id="{9F384C85-FBBD-4156-AC1E-A750A7664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7D7720A-0130-4367-B683-2FB293DA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07623"/>
            <a:ext cx="10972800" cy="1143000"/>
          </a:xfrm>
        </p:spPr>
        <p:txBody>
          <a:bodyPr/>
          <a:lstStyle/>
          <a:p>
            <a:pPr algn="ctr"/>
            <a:r>
              <a:rPr lang="ru-RU" altLang="ru-RU" sz="3600" b="1" dirty="0">
                <a:solidFill>
                  <a:srgbClr val="128C91"/>
                </a:solidFill>
                <a:latin typeface="Century Gothic" panose="020B0502020202020204" pitchFamily="34" charset="0"/>
              </a:rPr>
              <a:t>А</a:t>
            </a:r>
            <a:r>
              <a:rPr lang="ru-RU" altLang="ru-RU" sz="3600" b="1" dirty="0">
                <a:latin typeface="Century Gothic" panose="020B0502020202020204" pitchFamily="34" charset="0"/>
              </a:rPr>
              <a:t>нализ данных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4BB66CA-A3E7-4286-83D7-3250217B406E}"/>
              </a:ext>
            </a:extLst>
          </p:cNvPr>
          <p:cNvSpPr txBox="1"/>
          <p:nvPr/>
        </p:nvSpPr>
        <p:spPr>
          <a:xfrm>
            <a:off x="11646131" y="6346795"/>
            <a:ext cx="545869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ru-RU"/>
            </a:defPPr>
            <a:lvl1pPr marL="342900" indent="-342900" algn="just">
              <a:spcBef>
                <a:spcPts val="51"/>
              </a:spcBef>
              <a:spcAft>
                <a:spcPts val="51"/>
              </a:spcAft>
              <a:buAutoNum type="arabicPeriod"/>
              <a:defRPr sz="2800"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11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6F5C28-9171-4061-B333-5D28B8343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488" y="1973777"/>
            <a:ext cx="8096596" cy="201027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BE98A9-2292-4C53-8E55-4209C83DF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057" y="4179778"/>
            <a:ext cx="4929276" cy="199890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47CB7B7-BFB1-4D9D-80E8-B7741D53E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669" y="4179778"/>
            <a:ext cx="4728817" cy="19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2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3">
            <a:extLst>
              <a:ext uri="{FF2B5EF4-FFF2-40B4-BE49-F238E27FC236}">
                <a16:creationId xmlns:a16="http://schemas.microsoft.com/office/drawing/2014/main" id="{0FF47B93-EC2A-4B0D-9F08-0E38C086D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-25400"/>
            <a:ext cx="4705350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2">
            <a:extLst>
              <a:ext uri="{FF2B5EF4-FFF2-40B4-BE49-F238E27FC236}">
                <a16:creationId xmlns:a16="http://schemas.microsoft.com/office/drawing/2014/main" id="{C8389B9F-0652-437F-BC7A-E46E79DE9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13" y="1535113"/>
            <a:ext cx="5108575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ADDC6-8B31-45A1-8E6E-F400CAF7A1C2}"/>
              </a:ext>
            </a:extLst>
          </p:cNvPr>
          <p:cNvSpPr txBox="1"/>
          <p:nvPr/>
        </p:nvSpPr>
        <p:spPr>
          <a:xfrm>
            <a:off x="3219893" y="5645888"/>
            <a:ext cx="575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058D91"/>
                </a:solidFill>
                <a:latin typeface="Century Gothic" panose="020B0502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070329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F9EBB20-E311-4424-8A79-43F8CB0F2251}"/>
              </a:ext>
            </a:extLst>
          </p:cNvPr>
          <p:cNvSpPr txBox="1">
            <a:spLocks/>
          </p:cNvSpPr>
          <p:nvPr/>
        </p:nvSpPr>
        <p:spPr>
          <a:xfrm>
            <a:off x="609600" y="100762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sz="3600" b="1" dirty="0">
                <a:solidFill>
                  <a:srgbClr val="128C91"/>
                </a:solidFill>
                <a:latin typeface="Century Gothic" panose="020B0502020202020204" pitchFamily="34" charset="0"/>
              </a:rPr>
              <a:t>О</a:t>
            </a:r>
            <a:r>
              <a:rPr lang="ru-RU" altLang="ru-RU" sz="3600" b="1" dirty="0">
                <a:latin typeface="Century Gothic" panose="020B0502020202020204" pitchFamily="34" charset="0"/>
              </a:rPr>
              <a:t>писание игры </a:t>
            </a:r>
            <a:r>
              <a:rPr lang="en-US" altLang="ru-RU" sz="3600" b="1" dirty="0">
                <a:latin typeface="Century Gothic" panose="020B0502020202020204" pitchFamily="34" charset="0"/>
              </a:rPr>
              <a:t>Dota 2</a:t>
            </a:r>
            <a:endParaRPr lang="ru-RU" altLang="ru-RU" sz="3600" b="1" dirty="0">
              <a:latin typeface="Century Gothic" panose="020B0502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F8E6F9-79C7-46D2-8028-2B8AA2BB6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Объект 6">
            <a:extLst>
              <a:ext uri="{FF2B5EF4-FFF2-40B4-BE49-F238E27FC236}">
                <a16:creationId xmlns:a16="http://schemas.microsoft.com/office/drawing/2014/main" id="{054E60DA-BC17-43A0-8E79-0229245D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554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Объект 3">
            <a:extLst>
              <a:ext uri="{FF2B5EF4-FFF2-40B4-BE49-F238E27FC236}">
                <a16:creationId xmlns:a16="http://schemas.microsoft.com/office/drawing/2014/main" id="{AB5B470F-1341-491B-865C-95C0EC000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бъект 1">
            <a:extLst>
              <a:ext uri="{FF2B5EF4-FFF2-40B4-BE49-F238E27FC236}">
                <a16:creationId xmlns:a16="http://schemas.microsoft.com/office/drawing/2014/main" id="{456CDDC1-DE9B-42D9-986F-24F762425A08}"/>
              </a:ext>
            </a:extLst>
          </p:cNvPr>
          <p:cNvSpPr txBox="1">
            <a:spLocks/>
          </p:cNvSpPr>
          <p:nvPr/>
        </p:nvSpPr>
        <p:spPr>
          <a:xfrm>
            <a:off x="1210478" y="3800782"/>
            <a:ext cx="9359649" cy="12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BF55116-BDF5-4BF0-A670-5032813EAF68}"/>
              </a:ext>
            </a:extLst>
          </p:cNvPr>
          <p:cNvSpPr txBox="1"/>
          <p:nvPr/>
        </p:nvSpPr>
        <p:spPr>
          <a:xfrm>
            <a:off x="11748600" y="6346795"/>
            <a:ext cx="44340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ru-RU"/>
            </a:defPPr>
            <a:lvl1pPr marL="342900" indent="-342900" algn="just">
              <a:spcBef>
                <a:spcPts val="51"/>
              </a:spcBef>
              <a:spcAft>
                <a:spcPts val="51"/>
              </a:spcAft>
              <a:buAutoNum type="arabicPeriod"/>
              <a:defRPr sz="2800"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2</a:t>
            </a:r>
            <a:endParaRPr lang="ru-RU" sz="20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623B5DC-F636-48AE-B5AE-41F4A3F8F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6177" y="2276490"/>
            <a:ext cx="5679646" cy="31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ъект 1">
            <a:extLst>
              <a:ext uri="{FF2B5EF4-FFF2-40B4-BE49-F238E27FC236}">
                <a16:creationId xmlns:a16="http://schemas.microsoft.com/office/drawing/2014/main" id="{83348254-23D1-4FB1-9D4F-93DD2F541C91}"/>
              </a:ext>
            </a:extLst>
          </p:cNvPr>
          <p:cNvSpPr txBox="1">
            <a:spLocks/>
          </p:cNvSpPr>
          <p:nvPr/>
        </p:nvSpPr>
        <p:spPr>
          <a:xfrm>
            <a:off x="9014764" y="1986774"/>
            <a:ext cx="2200274" cy="70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Century Gothic" panose="020B0502020202020204" pitchFamily="34" charset="0"/>
              </a:rPr>
              <a:t>Силы тьмы</a:t>
            </a:r>
          </a:p>
        </p:txBody>
      </p:sp>
      <p:sp>
        <p:nvSpPr>
          <p:cNvPr id="15" name="Объект 1">
            <a:extLst>
              <a:ext uri="{FF2B5EF4-FFF2-40B4-BE49-F238E27FC236}">
                <a16:creationId xmlns:a16="http://schemas.microsoft.com/office/drawing/2014/main" id="{D96AF254-367D-4EAF-B7BB-CB3BDD6709C4}"/>
              </a:ext>
            </a:extLst>
          </p:cNvPr>
          <p:cNvSpPr txBox="1">
            <a:spLocks/>
          </p:cNvSpPr>
          <p:nvPr/>
        </p:nvSpPr>
        <p:spPr>
          <a:xfrm>
            <a:off x="1210478" y="5272896"/>
            <a:ext cx="2200274" cy="70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Century Gothic" panose="020B0502020202020204" pitchFamily="34" charset="0"/>
              </a:rPr>
              <a:t>Силы света</a:t>
            </a:r>
          </a:p>
        </p:txBody>
      </p:sp>
    </p:spTree>
    <p:extLst>
      <p:ext uri="{BB962C8B-B14F-4D97-AF65-F5344CB8AC3E}">
        <p14:creationId xmlns:p14="http://schemas.microsoft.com/office/powerpoint/2010/main" val="312092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F9EBB20-E311-4424-8A79-43F8CB0F2251}"/>
              </a:ext>
            </a:extLst>
          </p:cNvPr>
          <p:cNvSpPr txBox="1">
            <a:spLocks/>
          </p:cNvSpPr>
          <p:nvPr/>
        </p:nvSpPr>
        <p:spPr>
          <a:xfrm>
            <a:off x="609600" y="100762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sz="3600" b="1" dirty="0">
                <a:solidFill>
                  <a:srgbClr val="128C91"/>
                </a:solidFill>
                <a:latin typeface="Century Gothic" panose="020B0502020202020204" pitchFamily="34" charset="0"/>
              </a:rPr>
              <a:t>О</a:t>
            </a:r>
            <a:r>
              <a:rPr lang="ru-RU" altLang="ru-RU" sz="3600" b="1" dirty="0">
                <a:latin typeface="Century Gothic" panose="020B0502020202020204" pitchFamily="34" charset="0"/>
              </a:rPr>
              <a:t>писание игры </a:t>
            </a:r>
            <a:r>
              <a:rPr lang="en-US" altLang="ru-RU" sz="3600" b="1" dirty="0">
                <a:latin typeface="Century Gothic" panose="020B0502020202020204" pitchFamily="34" charset="0"/>
              </a:rPr>
              <a:t>Dota 2</a:t>
            </a:r>
            <a:endParaRPr lang="ru-RU" altLang="ru-RU" sz="3600" b="1" dirty="0">
              <a:latin typeface="Century Gothic" panose="020B0502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F8E6F9-79C7-46D2-8028-2B8AA2BB6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Объект 6">
            <a:extLst>
              <a:ext uri="{FF2B5EF4-FFF2-40B4-BE49-F238E27FC236}">
                <a16:creationId xmlns:a16="http://schemas.microsoft.com/office/drawing/2014/main" id="{054E60DA-BC17-43A0-8E79-0229245D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554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Объект 3">
            <a:extLst>
              <a:ext uri="{FF2B5EF4-FFF2-40B4-BE49-F238E27FC236}">
                <a16:creationId xmlns:a16="http://schemas.microsoft.com/office/drawing/2014/main" id="{AB5B470F-1341-491B-865C-95C0EC000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бъект 1">
            <a:extLst>
              <a:ext uri="{FF2B5EF4-FFF2-40B4-BE49-F238E27FC236}">
                <a16:creationId xmlns:a16="http://schemas.microsoft.com/office/drawing/2014/main" id="{456CDDC1-DE9B-42D9-986F-24F762425A08}"/>
              </a:ext>
            </a:extLst>
          </p:cNvPr>
          <p:cNvSpPr txBox="1">
            <a:spLocks/>
          </p:cNvSpPr>
          <p:nvPr/>
        </p:nvSpPr>
        <p:spPr>
          <a:xfrm>
            <a:off x="1210478" y="3800782"/>
            <a:ext cx="9359649" cy="12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BF55116-BDF5-4BF0-A670-5032813EAF68}"/>
              </a:ext>
            </a:extLst>
          </p:cNvPr>
          <p:cNvSpPr txBox="1"/>
          <p:nvPr/>
        </p:nvSpPr>
        <p:spPr>
          <a:xfrm>
            <a:off x="11748600" y="6346795"/>
            <a:ext cx="44340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ru-RU"/>
            </a:defPPr>
            <a:lvl1pPr marL="342900" indent="-342900" algn="just">
              <a:spcBef>
                <a:spcPts val="51"/>
              </a:spcBef>
              <a:spcAft>
                <a:spcPts val="51"/>
              </a:spcAft>
              <a:buAutoNum type="arabicPeriod"/>
              <a:defRPr sz="2800"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5D35F4-FCFB-4679-85BE-45B44B777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873" y="2094389"/>
            <a:ext cx="4713018" cy="257629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522780-D79F-4C11-AF07-4C09D5CC3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937" y="2829015"/>
            <a:ext cx="4867783" cy="2791883"/>
          </a:xfrm>
          <a:prstGeom prst="rect">
            <a:avLst/>
          </a:prstGeom>
        </p:spPr>
      </p:pic>
      <p:sp>
        <p:nvSpPr>
          <p:cNvPr id="16" name="Объект 1">
            <a:extLst>
              <a:ext uri="{FF2B5EF4-FFF2-40B4-BE49-F238E27FC236}">
                <a16:creationId xmlns:a16="http://schemas.microsoft.com/office/drawing/2014/main" id="{959E956F-B069-460E-8C51-B64125977D63}"/>
              </a:ext>
            </a:extLst>
          </p:cNvPr>
          <p:cNvSpPr txBox="1">
            <a:spLocks/>
          </p:cNvSpPr>
          <p:nvPr/>
        </p:nvSpPr>
        <p:spPr>
          <a:xfrm>
            <a:off x="2266950" y="4796568"/>
            <a:ext cx="5144562" cy="70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Century Gothic" panose="020B0502020202020204" pitchFamily="34" charset="0"/>
              </a:rPr>
              <a:t>Всего в доте 121 персонаж</a:t>
            </a:r>
          </a:p>
        </p:txBody>
      </p:sp>
      <p:sp>
        <p:nvSpPr>
          <p:cNvPr id="17" name="Объект 1">
            <a:extLst>
              <a:ext uri="{FF2B5EF4-FFF2-40B4-BE49-F238E27FC236}">
                <a16:creationId xmlns:a16="http://schemas.microsoft.com/office/drawing/2014/main" id="{F8B34631-D4C6-4C0E-A12E-968662D6ECDB}"/>
              </a:ext>
            </a:extLst>
          </p:cNvPr>
          <p:cNvSpPr txBox="1">
            <a:spLocks/>
          </p:cNvSpPr>
          <p:nvPr/>
        </p:nvSpPr>
        <p:spPr>
          <a:xfrm>
            <a:off x="7289838" y="5698346"/>
            <a:ext cx="5144562" cy="70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Century Gothic" panose="020B0502020202020204" pitchFamily="34" charset="0"/>
              </a:rPr>
              <a:t>И 136 различных предметов</a:t>
            </a:r>
          </a:p>
        </p:txBody>
      </p:sp>
    </p:spTree>
    <p:extLst>
      <p:ext uri="{BB962C8B-B14F-4D97-AF65-F5344CB8AC3E}">
        <p14:creationId xmlns:p14="http://schemas.microsoft.com/office/powerpoint/2010/main" val="299061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F9EBB20-E311-4424-8A79-43F8CB0F2251}"/>
              </a:ext>
            </a:extLst>
          </p:cNvPr>
          <p:cNvSpPr txBox="1">
            <a:spLocks/>
          </p:cNvSpPr>
          <p:nvPr/>
        </p:nvSpPr>
        <p:spPr>
          <a:xfrm>
            <a:off x="609600" y="100762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sz="3600" b="1" dirty="0">
                <a:solidFill>
                  <a:srgbClr val="128C91"/>
                </a:solidFill>
                <a:latin typeface="Century Gothic" panose="020B0502020202020204" pitchFamily="34" charset="0"/>
              </a:rPr>
              <a:t>С</a:t>
            </a:r>
            <a:r>
              <a:rPr lang="ru-RU" altLang="ru-RU" sz="3600" b="1" dirty="0">
                <a:latin typeface="Century Gothic" panose="020B0502020202020204" pitchFamily="34" charset="0"/>
              </a:rPr>
              <a:t>бор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F8E6F9-79C7-46D2-8028-2B8AA2BB6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Объект 6">
            <a:extLst>
              <a:ext uri="{FF2B5EF4-FFF2-40B4-BE49-F238E27FC236}">
                <a16:creationId xmlns:a16="http://schemas.microsoft.com/office/drawing/2014/main" id="{054E60DA-BC17-43A0-8E79-0229245D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554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Объект 3">
            <a:extLst>
              <a:ext uri="{FF2B5EF4-FFF2-40B4-BE49-F238E27FC236}">
                <a16:creationId xmlns:a16="http://schemas.microsoft.com/office/drawing/2014/main" id="{AB5B470F-1341-491B-865C-95C0EC000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479C157A-6CCC-4684-8386-E6CFF71BFE9C}"/>
              </a:ext>
            </a:extLst>
          </p:cNvPr>
          <p:cNvSpPr txBox="1"/>
          <p:nvPr/>
        </p:nvSpPr>
        <p:spPr>
          <a:xfrm>
            <a:off x="11748600" y="6346795"/>
            <a:ext cx="44340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ru-RU"/>
            </a:defPPr>
            <a:lvl1pPr marL="342900" indent="-342900" algn="just">
              <a:spcBef>
                <a:spcPts val="51"/>
              </a:spcBef>
              <a:spcAft>
                <a:spcPts val="51"/>
              </a:spcAft>
              <a:buAutoNum type="arabicPeriod"/>
              <a:defRPr sz="2800"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4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23FBAE-C769-42CE-B2D8-5B4FD9036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010" y="2239083"/>
            <a:ext cx="6999657" cy="36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6">
            <a:extLst>
              <a:ext uri="{FF2B5EF4-FFF2-40B4-BE49-F238E27FC236}">
                <a16:creationId xmlns:a16="http://schemas.microsoft.com/office/drawing/2014/main" id="{CDD66140-5CCF-4E2D-82E0-F490A909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554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52EE1-2784-451B-A531-1B5F3CD9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Объект 3">
            <a:extLst>
              <a:ext uri="{FF2B5EF4-FFF2-40B4-BE49-F238E27FC236}">
                <a16:creationId xmlns:a16="http://schemas.microsoft.com/office/drawing/2014/main" id="{9F384C85-FBBD-4156-AC1E-A750A7664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7D7720A-0130-4367-B683-2FB293DA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07623"/>
            <a:ext cx="10972800" cy="1143000"/>
          </a:xfrm>
        </p:spPr>
        <p:txBody>
          <a:bodyPr/>
          <a:lstStyle/>
          <a:p>
            <a:pPr algn="ctr"/>
            <a:r>
              <a:rPr lang="ru-RU" altLang="ru-RU" sz="3600" b="1" dirty="0">
                <a:solidFill>
                  <a:srgbClr val="128C91"/>
                </a:solidFill>
                <a:latin typeface="Century Gothic" panose="020B0502020202020204" pitchFamily="34" charset="0"/>
              </a:rPr>
              <a:t>С</a:t>
            </a:r>
            <a:r>
              <a:rPr lang="ru-RU" altLang="ru-RU" sz="3600" b="1" dirty="0">
                <a:latin typeface="Century Gothic" panose="020B0502020202020204" pitchFamily="34" charset="0"/>
              </a:rPr>
              <a:t>бор данных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75822E6-8467-4944-8605-2B10D3744B41}"/>
              </a:ext>
            </a:extLst>
          </p:cNvPr>
          <p:cNvSpPr txBox="1"/>
          <p:nvPr/>
        </p:nvSpPr>
        <p:spPr>
          <a:xfrm>
            <a:off x="11748600" y="6346795"/>
            <a:ext cx="44340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ru-RU"/>
            </a:defPPr>
            <a:lvl1pPr marL="342900" indent="-342900" algn="just">
              <a:spcBef>
                <a:spcPts val="51"/>
              </a:spcBef>
              <a:spcAft>
                <a:spcPts val="51"/>
              </a:spcAft>
              <a:buAutoNum type="arabicPeriod"/>
              <a:defRPr sz="2800"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5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0B436C5-2B60-4BC9-BFA0-8F79F1A21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41" y="2034687"/>
            <a:ext cx="5097993" cy="281675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E028C92-C40F-45F6-93A7-C338F5680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274" y="2034687"/>
            <a:ext cx="5318125" cy="2816755"/>
          </a:xfrm>
          <a:prstGeom prst="rect">
            <a:avLst/>
          </a:prstGeom>
        </p:spPr>
      </p:pic>
      <p:sp>
        <p:nvSpPr>
          <p:cNvPr id="21" name="Объект 1">
            <a:extLst>
              <a:ext uri="{FF2B5EF4-FFF2-40B4-BE49-F238E27FC236}">
                <a16:creationId xmlns:a16="http://schemas.microsoft.com/office/drawing/2014/main" id="{1D1FB111-CF51-4045-BAF2-D116F2534027}"/>
              </a:ext>
            </a:extLst>
          </p:cNvPr>
          <p:cNvSpPr txBox="1">
            <a:spLocks/>
          </p:cNvSpPr>
          <p:nvPr/>
        </p:nvSpPr>
        <p:spPr>
          <a:xfrm>
            <a:off x="1572683" y="4896525"/>
            <a:ext cx="3947584" cy="70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Century Gothic" panose="020B0502020202020204" pitchFamily="34" charset="0"/>
              </a:rPr>
              <a:t>Извлекаем данные о матчах в определенный период времени</a:t>
            </a:r>
          </a:p>
        </p:txBody>
      </p:sp>
      <p:sp>
        <p:nvSpPr>
          <p:cNvPr id="22" name="Объект 1">
            <a:extLst>
              <a:ext uri="{FF2B5EF4-FFF2-40B4-BE49-F238E27FC236}">
                <a16:creationId xmlns:a16="http://schemas.microsoft.com/office/drawing/2014/main" id="{938C5ECF-14E1-4CF3-BC8C-56A6B4A719A8}"/>
              </a:ext>
            </a:extLst>
          </p:cNvPr>
          <p:cNvSpPr txBox="1">
            <a:spLocks/>
          </p:cNvSpPr>
          <p:nvPr/>
        </p:nvSpPr>
        <p:spPr>
          <a:xfrm>
            <a:off x="7144277" y="4896525"/>
            <a:ext cx="3947584" cy="70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Century Gothic" panose="020B0502020202020204" pitchFamily="34" charset="0"/>
              </a:rPr>
              <a:t>Извлекаем данные об игроках</a:t>
            </a:r>
          </a:p>
        </p:txBody>
      </p:sp>
    </p:spTree>
    <p:extLst>
      <p:ext uri="{BB962C8B-B14F-4D97-AF65-F5344CB8AC3E}">
        <p14:creationId xmlns:p14="http://schemas.microsoft.com/office/powerpoint/2010/main" val="130251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6">
            <a:extLst>
              <a:ext uri="{FF2B5EF4-FFF2-40B4-BE49-F238E27FC236}">
                <a16:creationId xmlns:a16="http://schemas.microsoft.com/office/drawing/2014/main" id="{CDD66140-5CCF-4E2D-82E0-F490A909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554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52EE1-2784-451B-A531-1B5F3CD9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Объект 3">
            <a:extLst>
              <a:ext uri="{FF2B5EF4-FFF2-40B4-BE49-F238E27FC236}">
                <a16:creationId xmlns:a16="http://schemas.microsoft.com/office/drawing/2014/main" id="{9F384C85-FBBD-4156-AC1E-A750A7664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7D7720A-0130-4367-B683-2FB293DA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07623"/>
            <a:ext cx="10972800" cy="1143000"/>
          </a:xfrm>
        </p:spPr>
        <p:txBody>
          <a:bodyPr/>
          <a:lstStyle/>
          <a:p>
            <a:pPr algn="ctr"/>
            <a:r>
              <a:rPr lang="ru-RU" altLang="ru-RU" sz="3600" b="1" dirty="0">
                <a:solidFill>
                  <a:srgbClr val="128C91"/>
                </a:solidFill>
                <a:latin typeface="Century Gothic" panose="020B0502020202020204" pitchFamily="34" charset="0"/>
              </a:rPr>
              <a:t>А</a:t>
            </a:r>
            <a:r>
              <a:rPr lang="ru-RU" altLang="ru-RU" sz="3600" b="1" dirty="0">
                <a:latin typeface="Century Gothic" panose="020B0502020202020204" pitchFamily="34" charset="0"/>
              </a:rPr>
              <a:t>нализ данных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4BB66CA-A3E7-4286-83D7-3250217B406E}"/>
              </a:ext>
            </a:extLst>
          </p:cNvPr>
          <p:cNvSpPr txBox="1"/>
          <p:nvPr/>
        </p:nvSpPr>
        <p:spPr>
          <a:xfrm>
            <a:off x="11748600" y="6346795"/>
            <a:ext cx="44340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ru-RU"/>
            </a:defPPr>
            <a:lvl1pPr marL="342900" indent="-342900" algn="just">
              <a:spcBef>
                <a:spcPts val="51"/>
              </a:spcBef>
              <a:spcAft>
                <a:spcPts val="51"/>
              </a:spcAft>
              <a:buAutoNum type="arabicPeriod"/>
              <a:defRPr sz="2800"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6</a:t>
            </a:r>
          </a:p>
        </p:txBody>
      </p:sp>
      <p:sp>
        <p:nvSpPr>
          <p:cNvPr id="11" name="Объект 1">
            <a:extLst>
              <a:ext uri="{FF2B5EF4-FFF2-40B4-BE49-F238E27FC236}">
                <a16:creationId xmlns:a16="http://schemas.microsoft.com/office/drawing/2014/main" id="{1A2B61D8-0375-4523-AB98-8A50AE33824C}"/>
              </a:ext>
            </a:extLst>
          </p:cNvPr>
          <p:cNvSpPr txBox="1">
            <a:spLocks/>
          </p:cNvSpPr>
          <p:nvPr/>
        </p:nvSpPr>
        <p:spPr>
          <a:xfrm>
            <a:off x="2299304" y="2010637"/>
            <a:ext cx="2560653" cy="449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Основные признаки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3ED61D-885E-47EF-A059-BBAC8E04A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50" y="2414133"/>
            <a:ext cx="5048250" cy="10477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8B54D2B-63C3-47F3-812A-888112B56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567" y="2414133"/>
            <a:ext cx="5188685" cy="3431886"/>
          </a:xfrm>
          <a:prstGeom prst="rect">
            <a:avLst/>
          </a:prstGeom>
        </p:spPr>
      </p:pic>
      <p:sp>
        <p:nvSpPr>
          <p:cNvPr id="15" name="Объект 1">
            <a:extLst>
              <a:ext uri="{FF2B5EF4-FFF2-40B4-BE49-F238E27FC236}">
                <a16:creationId xmlns:a16="http://schemas.microsoft.com/office/drawing/2014/main" id="{950C8884-5380-41AA-BFB2-A0CB01CB644C}"/>
              </a:ext>
            </a:extLst>
          </p:cNvPr>
          <p:cNvSpPr txBox="1">
            <a:spLocks/>
          </p:cNvSpPr>
          <p:nvPr/>
        </p:nvSpPr>
        <p:spPr>
          <a:xfrm>
            <a:off x="7822444" y="2010637"/>
            <a:ext cx="2718094" cy="449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Признаки для игроков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94CF17D-3EFB-450F-B5D6-2C92DAC3C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50" y="4487877"/>
            <a:ext cx="5048250" cy="1362075"/>
          </a:xfrm>
          <a:prstGeom prst="rect">
            <a:avLst/>
          </a:prstGeom>
        </p:spPr>
      </p:pic>
      <p:sp>
        <p:nvSpPr>
          <p:cNvPr id="18" name="Объект 1">
            <a:extLst>
              <a:ext uri="{FF2B5EF4-FFF2-40B4-BE49-F238E27FC236}">
                <a16:creationId xmlns:a16="http://schemas.microsoft.com/office/drawing/2014/main" id="{FC04DD7B-8180-422D-8428-98CD758B8587}"/>
              </a:ext>
            </a:extLst>
          </p:cNvPr>
          <p:cNvSpPr txBox="1">
            <a:spLocks/>
          </p:cNvSpPr>
          <p:nvPr/>
        </p:nvSpPr>
        <p:spPr>
          <a:xfrm>
            <a:off x="2299303" y="4130076"/>
            <a:ext cx="2560653" cy="449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Командные признаки</a:t>
            </a:r>
            <a:endParaRPr lang="ru-RU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92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6">
            <a:extLst>
              <a:ext uri="{FF2B5EF4-FFF2-40B4-BE49-F238E27FC236}">
                <a16:creationId xmlns:a16="http://schemas.microsoft.com/office/drawing/2014/main" id="{CDD66140-5CCF-4E2D-82E0-F490A909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554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52EE1-2784-451B-A531-1B5F3CD9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Объект 3">
            <a:extLst>
              <a:ext uri="{FF2B5EF4-FFF2-40B4-BE49-F238E27FC236}">
                <a16:creationId xmlns:a16="http://schemas.microsoft.com/office/drawing/2014/main" id="{9F384C85-FBBD-4156-AC1E-A750A7664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7D7720A-0130-4367-B683-2FB293DA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07623"/>
            <a:ext cx="10972800" cy="1143000"/>
          </a:xfrm>
        </p:spPr>
        <p:txBody>
          <a:bodyPr/>
          <a:lstStyle/>
          <a:p>
            <a:pPr algn="ctr"/>
            <a:r>
              <a:rPr lang="ru-RU" altLang="ru-RU" sz="3600" b="1" dirty="0">
                <a:solidFill>
                  <a:srgbClr val="128C91"/>
                </a:solidFill>
                <a:latin typeface="Century Gothic" panose="020B0502020202020204" pitchFamily="34" charset="0"/>
              </a:rPr>
              <a:t>А</a:t>
            </a:r>
            <a:r>
              <a:rPr lang="ru-RU" altLang="ru-RU" sz="3600" b="1" dirty="0">
                <a:latin typeface="Century Gothic" panose="020B0502020202020204" pitchFamily="34" charset="0"/>
              </a:rPr>
              <a:t>нализ данных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4BB66CA-A3E7-4286-83D7-3250217B406E}"/>
              </a:ext>
            </a:extLst>
          </p:cNvPr>
          <p:cNvSpPr txBox="1"/>
          <p:nvPr/>
        </p:nvSpPr>
        <p:spPr>
          <a:xfrm>
            <a:off x="11748600" y="6346795"/>
            <a:ext cx="44340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ru-RU"/>
            </a:defPPr>
            <a:lvl1pPr marL="342900" indent="-342900" algn="just">
              <a:spcBef>
                <a:spcPts val="51"/>
              </a:spcBef>
              <a:spcAft>
                <a:spcPts val="51"/>
              </a:spcAft>
              <a:buAutoNum type="arabicPeriod"/>
              <a:defRPr sz="2800"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7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161DF9-A39C-472E-9401-67A408560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366" y="1821762"/>
            <a:ext cx="5177997" cy="452503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DC955E-DAC9-4E68-8519-EEE9BD28B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765" y="2493727"/>
            <a:ext cx="5209535" cy="235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9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6">
            <a:extLst>
              <a:ext uri="{FF2B5EF4-FFF2-40B4-BE49-F238E27FC236}">
                <a16:creationId xmlns:a16="http://schemas.microsoft.com/office/drawing/2014/main" id="{CDD66140-5CCF-4E2D-82E0-F490A909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554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52EE1-2784-451B-A531-1B5F3CD9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Объект 3">
            <a:extLst>
              <a:ext uri="{FF2B5EF4-FFF2-40B4-BE49-F238E27FC236}">
                <a16:creationId xmlns:a16="http://schemas.microsoft.com/office/drawing/2014/main" id="{9F384C85-FBBD-4156-AC1E-A750A7664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7D7720A-0130-4367-B683-2FB293DA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07623"/>
            <a:ext cx="10972800" cy="1143000"/>
          </a:xfrm>
        </p:spPr>
        <p:txBody>
          <a:bodyPr/>
          <a:lstStyle/>
          <a:p>
            <a:pPr algn="ctr"/>
            <a:r>
              <a:rPr lang="ru-RU" altLang="ru-RU" sz="3600" b="1" dirty="0">
                <a:solidFill>
                  <a:srgbClr val="128C91"/>
                </a:solidFill>
                <a:latin typeface="Century Gothic" panose="020B0502020202020204" pitchFamily="34" charset="0"/>
              </a:rPr>
              <a:t>А</a:t>
            </a:r>
            <a:r>
              <a:rPr lang="ru-RU" altLang="ru-RU" sz="3600" b="1" dirty="0">
                <a:latin typeface="Century Gothic" panose="020B0502020202020204" pitchFamily="34" charset="0"/>
              </a:rPr>
              <a:t>нализ данных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4BB66CA-A3E7-4286-83D7-3250217B406E}"/>
              </a:ext>
            </a:extLst>
          </p:cNvPr>
          <p:cNvSpPr txBox="1"/>
          <p:nvPr/>
        </p:nvSpPr>
        <p:spPr>
          <a:xfrm>
            <a:off x="11748600" y="6346795"/>
            <a:ext cx="443400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ru-RU"/>
            </a:defPPr>
            <a:lvl1pPr marL="342900" indent="-342900" algn="just">
              <a:spcBef>
                <a:spcPts val="51"/>
              </a:spcBef>
              <a:spcAft>
                <a:spcPts val="51"/>
              </a:spcAft>
              <a:buAutoNum type="arabicPeriod"/>
              <a:defRPr sz="2800"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8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6BBE50-21A6-4794-8C61-CD359E550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480" y="2150623"/>
            <a:ext cx="71628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6">
            <a:extLst>
              <a:ext uri="{FF2B5EF4-FFF2-40B4-BE49-F238E27FC236}">
                <a16:creationId xmlns:a16="http://schemas.microsoft.com/office/drawing/2014/main" id="{CDD66140-5CCF-4E2D-82E0-F490A9096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554" y="0"/>
            <a:ext cx="2200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452EE1-2784-451B-A531-1B5F3CD9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452438"/>
            <a:ext cx="34290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Объект 3">
            <a:extLst>
              <a:ext uri="{FF2B5EF4-FFF2-40B4-BE49-F238E27FC236}">
                <a16:creationId xmlns:a16="http://schemas.microsoft.com/office/drawing/2014/main" id="{9F384C85-FBBD-4156-AC1E-A750A7664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6480175"/>
            <a:ext cx="76581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7D7720A-0130-4367-B683-2FB293DA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07623"/>
            <a:ext cx="10972800" cy="1143000"/>
          </a:xfrm>
        </p:spPr>
        <p:txBody>
          <a:bodyPr/>
          <a:lstStyle/>
          <a:p>
            <a:pPr algn="ctr"/>
            <a:r>
              <a:rPr lang="ru-RU" altLang="ru-RU" sz="3600" b="1" dirty="0">
                <a:solidFill>
                  <a:srgbClr val="128C91"/>
                </a:solidFill>
                <a:latin typeface="Century Gothic" panose="020B0502020202020204" pitchFamily="34" charset="0"/>
              </a:rPr>
              <a:t>А</a:t>
            </a:r>
            <a:r>
              <a:rPr lang="ru-RU" altLang="ru-RU" sz="3600" b="1" dirty="0">
                <a:latin typeface="Century Gothic" panose="020B0502020202020204" pitchFamily="34" charset="0"/>
              </a:rPr>
              <a:t>нализ данных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4BB66CA-A3E7-4286-83D7-3250217B406E}"/>
              </a:ext>
            </a:extLst>
          </p:cNvPr>
          <p:cNvSpPr txBox="1"/>
          <p:nvPr/>
        </p:nvSpPr>
        <p:spPr>
          <a:xfrm>
            <a:off x="11646131" y="6346795"/>
            <a:ext cx="545869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ru-RU"/>
            </a:defPPr>
            <a:lvl1pPr marL="342900" indent="-342900" algn="just">
              <a:spcBef>
                <a:spcPts val="51"/>
              </a:spcBef>
              <a:spcAft>
                <a:spcPts val="51"/>
              </a:spcAft>
              <a:buAutoNum type="arabicPeriod"/>
              <a:defRPr sz="2800">
                <a:latin typeface="Century Gothic" panose="020B0502020202020204" pitchFamily="34" charset="0"/>
                <a:cs typeface="Times New Roman" panose="02020603050405020304" pitchFamily="18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9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210AB4-988C-49E4-8C6D-6BA3D74CA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335" y="2150623"/>
            <a:ext cx="64674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876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143</Words>
  <Application>Microsoft Office PowerPoint</Application>
  <PresentationFormat>Широкоэкранный</PresentationFormat>
  <Paragraphs>50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Century Gothic</vt:lpstr>
      <vt:lpstr>Тема Office</vt:lpstr>
      <vt:lpstr>Сбор и анализ данных о результатах матчей в компьютерной игре Dota 2</vt:lpstr>
      <vt:lpstr>Презентация PowerPoint</vt:lpstr>
      <vt:lpstr>Презентация PowerPoint</vt:lpstr>
      <vt:lpstr>Презентация PowerPoint</vt:lpstr>
      <vt:lpstr>Сбор данных</vt:lpstr>
      <vt:lpstr>Анализ данных</vt:lpstr>
      <vt:lpstr>Анализ данных</vt:lpstr>
      <vt:lpstr>Анализ данных</vt:lpstr>
      <vt:lpstr>Анализ данных</vt:lpstr>
      <vt:lpstr>Анализ данных</vt:lpstr>
      <vt:lpstr>Анализ данных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Фундаментальный анализ</dc:title>
  <dc:creator>Соболев Даниил Дмитриевич</dc:creator>
  <cp:lastModifiedBy>Daniil Sobolev</cp:lastModifiedBy>
  <cp:revision>131</cp:revision>
  <dcterms:created xsi:type="dcterms:W3CDTF">2020-11-01T17:44:25Z</dcterms:created>
  <dcterms:modified xsi:type="dcterms:W3CDTF">2021-12-14T22:07:15Z</dcterms:modified>
</cp:coreProperties>
</file>